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8" r:id="rId3"/>
    <p:sldId id="263" r:id="rId4"/>
    <p:sldId id="264" r:id="rId5"/>
    <p:sldId id="299" r:id="rId6"/>
    <p:sldId id="275" r:id="rId7"/>
    <p:sldId id="269" r:id="rId8"/>
    <p:sldId id="300" r:id="rId9"/>
    <p:sldId id="301" r:id="rId10"/>
    <p:sldId id="274" r:id="rId11"/>
    <p:sldId id="298" r:id="rId12"/>
    <p:sldId id="270" r:id="rId13"/>
    <p:sldId id="303" r:id="rId14"/>
    <p:sldId id="304" r:id="rId15"/>
    <p:sldId id="305" r:id="rId16"/>
    <p:sldId id="297" r:id="rId17"/>
  </p:sldIdLst>
  <p:sldSz cx="9144000" cy="5143500" type="screen16x9"/>
  <p:notesSz cx="6858000" cy="9144000"/>
  <p:embeddedFontLst>
    <p:embeddedFont>
      <p:font typeface="Advent Pro SemiBold" panose="020B0604020202020204" charset="0"/>
      <p:regular r:id="rId19"/>
      <p:bold r:id="rId20"/>
      <p:italic r:id="rId21"/>
      <p:boldItalic r:id="rId22"/>
    </p:embeddedFont>
    <p:embeddedFont>
      <p:font typeface="Bahnschrift Light" panose="020B0502040204020203" pitchFamily="34" charset="0"/>
      <p:regular r:id="rId23"/>
    </p:embeddedFont>
    <p:embeddedFont>
      <p:font typeface="Bahnschrift SemiBold" panose="020B0502040204020203" pitchFamily="34" charset="0"/>
      <p:bold r:id="rId24"/>
    </p:embeddedFont>
    <p:embeddedFont>
      <p:font typeface="Fira Sans Condensed Medium" panose="020B0603050000020004" pitchFamily="3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Maven Pro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  <p:embeddedFont>
      <p:font typeface="Share Tech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7FE1"/>
    <a:srgbClr val="6F5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4B6B70-32A3-49D8-B24E-D5ADE365384D}">
  <a:tblStyle styleId="{AE4B6B70-32A3-49D8-B24E-D5ADE3653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8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536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00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7" r:id="rId11"/>
    <p:sldLayoutId id="2147483668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601880" y="950917"/>
            <a:ext cx="6020700" cy="2634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К</a:t>
            </a:r>
            <a:r>
              <a:rPr lang="ru-RU" dirty="0"/>
              <a:t>реирање на панорамски слики од повеќе слики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>
            <a:cxnSpLocks/>
            <a:endCxn id="1235" idx="2"/>
          </p:cNvCxnSpPr>
          <p:nvPr/>
        </p:nvCxnSpPr>
        <p:spPr>
          <a:xfrm rot="10800000">
            <a:off x="1990579" y="2867801"/>
            <a:ext cx="963641" cy="846075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2288507" y="128142"/>
            <a:ext cx="4560950" cy="6098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1" algn="l">
              <a:buSzPts val="1600"/>
            </a:pPr>
            <a:r>
              <a:rPr lang="en-US" sz="3200" b="1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Brute – Force Matcher</a:t>
            </a:r>
          </a:p>
        </p:txBody>
      </p:sp>
      <p:sp>
        <p:nvSpPr>
          <p:cNvPr id="1235" name="Google Shape;1235;p43"/>
          <p:cNvSpPr txBox="1">
            <a:spLocks noGrp="1"/>
          </p:cNvSpPr>
          <p:nvPr>
            <p:ph type="body" idx="1"/>
          </p:nvPr>
        </p:nvSpPr>
        <p:spPr>
          <a:xfrm>
            <a:off x="189913" y="808892"/>
            <a:ext cx="3601330" cy="2058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>
                <a:latin typeface="Nunito Light" pitchFamily="2" charset="0"/>
              </a:rPr>
              <a:t>Совпаѓањето на Brute-Force е едноставно. Го зема дескрипторот на една карактеристика во првиот сет и се совпаѓа со сите други карактеристики во вториот сет користејќи одредена пресметка на растојание. И најблискиот се враќа.</a:t>
            </a:r>
            <a:endParaRPr lang="en-US" sz="1600" dirty="0">
              <a:latin typeface="Nunito Ligh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25532-3938-1718-6B0C-AED5E1AE5D36}"/>
              </a:ext>
            </a:extLst>
          </p:cNvPr>
          <p:cNvSpPr txBox="1"/>
          <p:nvPr/>
        </p:nvSpPr>
        <p:spPr>
          <a:xfrm>
            <a:off x="5832814" y="1550384"/>
            <a:ext cx="153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cv.BFMatcher()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39161-F033-4E2B-1BD3-7ABE3746AA4F}"/>
              </a:ext>
            </a:extLst>
          </p:cNvPr>
          <p:cNvSpPr txBox="1"/>
          <p:nvPr/>
        </p:nvSpPr>
        <p:spPr>
          <a:xfrm>
            <a:off x="4921055" y="2560023"/>
            <a:ext cx="1146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normalType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4B489-6294-BC15-B177-475F5BC6B990}"/>
              </a:ext>
            </a:extLst>
          </p:cNvPr>
          <p:cNvSpPr txBox="1"/>
          <p:nvPr/>
        </p:nvSpPr>
        <p:spPr>
          <a:xfrm>
            <a:off x="7068134" y="2552165"/>
            <a:ext cx="1259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cv.NORM_L2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150F1C-4A35-8659-624C-5ED9572C5E83}"/>
              </a:ext>
            </a:extLst>
          </p:cNvPr>
          <p:cNvSpPr txBox="1"/>
          <p:nvPr/>
        </p:nvSpPr>
        <p:spPr>
          <a:xfrm>
            <a:off x="4930345" y="3041228"/>
            <a:ext cx="18151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булова променлива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834BA-0247-6BD2-A797-10A9BC0E2545}"/>
              </a:ext>
            </a:extLst>
          </p:cNvPr>
          <p:cNvSpPr txBox="1"/>
          <p:nvPr/>
        </p:nvSpPr>
        <p:spPr>
          <a:xfrm>
            <a:off x="7361917" y="3041227"/>
            <a:ext cx="66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 Light" pitchFamily="2" charset="0"/>
              </a:rPr>
              <a:t>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88B6E-E376-2811-6D4F-8E8F531A380C}"/>
              </a:ext>
            </a:extLst>
          </p:cNvPr>
          <p:cNvSpPr txBox="1"/>
          <p:nvPr/>
        </p:nvSpPr>
        <p:spPr>
          <a:xfrm>
            <a:off x="4572000" y="1192898"/>
            <a:ext cx="457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Прво треба да го креираме објектот BFMatcher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:</a:t>
            </a:r>
            <a:r>
              <a:rPr lang="mk-MK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EBAA22-3244-91A2-518B-DF8E3F5251F5}"/>
              </a:ext>
            </a:extLst>
          </p:cNvPr>
          <p:cNvSpPr txBox="1"/>
          <p:nvPr/>
        </p:nvSpPr>
        <p:spPr>
          <a:xfrm>
            <a:off x="4568982" y="2121812"/>
            <a:ext cx="267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Потребни се два параметри</a:t>
            </a:r>
            <a:r>
              <a:rPr lang="en-US" sz="1400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:</a:t>
            </a:r>
            <a:endParaRPr lang="en-US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24" name="Google Shape;1535;p48">
            <a:extLst>
              <a:ext uri="{FF2B5EF4-FFF2-40B4-BE49-F238E27FC236}">
                <a16:creationId xmlns:a16="http://schemas.microsoft.com/office/drawing/2014/main" id="{B408A93D-AA94-817F-7C3B-C74560A08D5C}"/>
              </a:ext>
            </a:extLst>
          </p:cNvPr>
          <p:cNvSpPr/>
          <p:nvPr/>
        </p:nvSpPr>
        <p:spPr>
          <a:xfrm>
            <a:off x="4418146" y="1279794"/>
            <a:ext cx="150836" cy="133984"/>
          </a:xfrm>
          <a:custGeom>
            <a:avLst/>
            <a:gdLst/>
            <a:ahLst/>
            <a:cxnLst/>
            <a:rect l="l" t="t" r="r" b="b"/>
            <a:pathLst>
              <a:path w="4237" h="3631" extrusionOk="0">
                <a:moveTo>
                  <a:pt x="2424" y="0"/>
                </a:moveTo>
                <a:cubicBezTo>
                  <a:pt x="808" y="0"/>
                  <a:pt x="1" y="1962"/>
                  <a:pt x="1138" y="3099"/>
                </a:cubicBezTo>
                <a:cubicBezTo>
                  <a:pt x="1505" y="3466"/>
                  <a:pt x="1958" y="3630"/>
                  <a:pt x="2403" y="3630"/>
                </a:cubicBezTo>
                <a:cubicBezTo>
                  <a:pt x="3337" y="3630"/>
                  <a:pt x="4237" y="2907"/>
                  <a:pt x="4237" y="1813"/>
                </a:cubicBezTo>
                <a:cubicBezTo>
                  <a:pt x="4237" y="808"/>
                  <a:pt x="3429" y="0"/>
                  <a:pt x="2424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535;p48">
            <a:extLst>
              <a:ext uri="{FF2B5EF4-FFF2-40B4-BE49-F238E27FC236}">
                <a16:creationId xmlns:a16="http://schemas.microsoft.com/office/drawing/2014/main" id="{3C5F9C8D-0110-D9A5-D44F-3BACDDF1C89C}"/>
              </a:ext>
            </a:extLst>
          </p:cNvPr>
          <p:cNvSpPr/>
          <p:nvPr/>
        </p:nvSpPr>
        <p:spPr>
          <a:xfrm>
            <a:off x="4418146" y="2208709"/>
            <a:ext cx="150836" cy="133984"/>
          </a:xfrm>
          <a:custGeom>
            <a:avLst/>
            <a:gdLst/>
            <a:ahLst/>
            <a:cxnLst/>
            <a:rect l="l" t="t" r="r" b="b"/>
            <a:pathLst>
              <a:path w="4237" h="3631" extrusionOk="0">
                <a:moveTo>
                  <a:pt x="2424" y="0"/>
                </a:moveTo>
                <a:cubicBezTo>
                  <a:pt x="808" y="0"/>
                  <a:pt x="1" y="1962"/>
                  <a:pt x="1138" y="3099"/>
                </a:cubicBezTo>
                <a:cubicBezTo>
                  <a:pt x="1505" y="3466"/>
                  <a:pt x="1958" y="3630"/>
                  <a:pt x="2403" y="3630"/>
                </a:cubicBezTo>
                <a:cubicBezTo>
                  <a:pt x="3337" y="3630"/>
                  <a:pt x="4237" y="2907"/>
                  <a:pt x="4237" y="1813"/>
                </a:cubicBezTo>
                <a:cubicBezTo>
                  <a:pt x="4237" y="808"/>
                  <a:pt x="3429" y="0"/>
                  <a:pt x="24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1BCC63-640C-2FBC-F8B3-B92A288A5749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6067572" y="2706054"/>
            <a:ext cx="1000562" cy="78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6B43D3-03A1-78B4-7062-8DC518CCD7F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745458" y="3195116"/>
            <a:ext cx="61645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2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19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793169" y="1992475"/>
            <a:ext cx="486204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latin typeface="Nunito Light" pitchFamily="2" charset="0"/>
              </a:rPr>
              <a:t>Библиотеки</a:t>
            </a:r>
            <a:endParaRPr dirty="0">
              <a:latin typeface="Nunito Light" pitchFamily="2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mk-MK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167620" y="3869000"/>
            <a:ext cx="527680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4308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  <p:bldP spid="689" grpId="0" animBg="1"/>
      <p:bldP spid="690" grpId="0"/>
      <p:bldP spid="691" grpId="0" animBg="1"/>
      <p:bldP spid="6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771167" y="197593"/>
            <a:ext cx="278008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 – </a:t>
            </a:r>
            <a:r>
              <a:rPr lang="en" b="1" dirty="0">
                <a:solidFill>
                  <a:schemeClr val="accent1"/>
                </a:solidFill>
              </a:rPr>
              <a:t>cv2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771167" y="753844"/>
            <a:ext cx="7288944" cy="2584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cv2.imread()   </a:t>
            </a:r>
            <a:r>
              <a:rPr lang="en-US" b="1" dirty="0">
                <a:solidFill>
                  <a:schemeClr val="bg1"/>
                </a:solidFill>
                <a:latin typeface="Nunito Light" pitchFamily="2" charset="0"/>
              </a:rPr>
              <a:t>–</a:t>
            </a: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sz="300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cv2.resize()     </a:t>
            </a:r>
            <a:r>
              <a:rPr lang="en-US" b="1" dirty="0">
                <a:solidFill>
                  <a:schemeClr val="bg1"/>
                </a:solidFill>
                <a:latin typeface="Nunito Light" pitchFamily="2" charset="0"/>
              </a:rPr>
              <a:t>–</a:t>
            </a: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sz="900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cv2.cvtColor(</a:t>
            </a:r>
            <a:r>
              <a:rPr lang="mk-MK" b="1" dirty="0">
                <a:solidFill>
                  <a:schemeClr val="accent1"/>
                </a:solidFill>
                <a:latin typeface="Nunito Light" pitchFamily="2" charset="0"/>
              </a:rPr>
              <a:t>)</a:t>
            </a: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Nunito Light" pitchFamily="2" charset="0"/>
              </a:rPr>
              <a:t>–</a:t>
            </a:r>
            <a:endParaRPr lang="en-US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sz="1000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cv2.drawMatches()</a:t>
            </a:r>
            <a:endParaRPr lang="mk-MK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mk-MK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cv2.imshow()</a:t>
            </a:r>
            <a:r>
              <a:rPr lang="mk-MK" dirty="0">
                <a:solidFill>
                  <a:schemeClr val="accent1"/>
                </a:solidFill>
                <a:latin typeface="Nunito Light" pitchFamily="2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Nunito Light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Nunito Light" pitchFamily="2" charset="0"/>
              </a:rPr>
              <a:t>–</a:t>
            </a:r>
            <a:endParaRPr lang="mk-MK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Nunito Light" pitchFamily="2" charset="0"/>
              </a:rPr>
              <a:t>cv2.destroyAllWindows()</a:t>
            </a:r>
            <a:endParaRPr lang="en-US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1125" name="Google Shape;1125;p39"/>
          <p:cNvSpPr txBox="1">
            <a:spLocks noGrp="1"/>
          </p:cNvSpPr>
          <p:nvPr>
            <p:ph type="ctrTitle" idx="2"/>
          </p:nvPr>
        </p:nvSpPr>
        <p:spPr>
          <a:xfrm>
            <a:off x="6850243" y="3596778"/>
            <a:ext cx="14040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  <a:lumOff val="75000"/>
                  </a:schemeClr>
                </a:solidFill>
              </a:rPr>
              <a:t>argparse</a:t>
            </a:r>
            <a:endParaRPr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68118" y="293434"/>
            <a:ext cx="703050" cy="577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8254333" y="3612599"/>
            <a:ext cx="734923" cy="64040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ABD42BF6-E050-79B1-3454-33A0EADE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568273"/>
            <a:ext cx="687641" cy="68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400;p30">
            <a:extLst>
              <a:ext uri="{FF2B5EF4-FFF2-40B4-BE49-F238E27FC236}">
                <a16:creationId xmlns:a16="http://schemas.microsoft.com/office/drawing/2014/main" id="{1D7201F0-8A7E-68C0-E0F5-19C0AB24F8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2762"/>
          <a:stretch/>
        </p:blipFill>
        <p:spPr>
          <a:xfrm>
            <a:off x="131255" y="341130"/>
            <a:ext cx="576775" cy="5011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8F007-E420-EE17-25F0-082A4D2CC7C5}"/>
              </a:ext>
            </a:extLst>
          </p:cNvPr>
          <p:cNvSpPr txBox="1"/>
          <p:nvPr/>
        </p:nvSpPr>
        <p:spPr>
          <a:xfrm>
            <a:off x="5932722" y="4347843"/>
            <a:ext cx="3164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Библиотека за обработка на аргументи од командна линија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3D50CBF-ED2D-488C-7C76-FFC34AA1C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822" y="4483683"/>
            <a:ext cx="4216446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p=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argparse.ArgumentParser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Nunito Light" pitchFamily="2" charset="0"/>
              </a:rPr>
              <a:t>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Nunito Light" pitchFamily="2" charset="0"/>
              </a:rPr>
              <a:t>'Stitching images'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5256503-BF31-85E5-F1A2-D456E049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026" y="818298"/>
            <a:ext cx="1928733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image = cv2.imread(path)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FED2C3A-5D7F-E418-1526-196EC54AA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026" y="1146918"/>
            <a:ext cx="427873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resizedImg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=cv2.resize(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desired_width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desiredHheight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EDC2CAD-818C-2A63-F144-32404437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571" y="1492180"/>
            <a:ext cx="63866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grayscaleImgs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=[cv2.cvtColor(image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cv2.COLOR_BGR2GRAY)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image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resized_images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C3B1163-71AD-D815-3206-A61D53CEE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160" y="2226673"/>
            <a:ext cx="7568097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matchedImg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 = cv2.drawMatches(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resized_images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keypoints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resized_images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[i+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Nunito Light" pitchFamily="2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keypoints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[i+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Nunito Light" pitchFamily="2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            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sortedMatches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][:N]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None,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Nunito Light" pitchFamily="2" charset="0"/>
              </a:rPr>
              <a:t>flags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=cv2.DrawMatchesFlags_NOT_DRAW_SINGLE_POINTS)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9B4910DF-60A6-AA07-055E-2ECA28B0A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026" y="2842804"/>
            <a:ext cx="2042547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cv2.imshow(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Nunito Light" pitchFamily="2" charset="0"/>
              </a:rPr>
              <a:t>'Result'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result)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793169" y="1992475"/>
            <a:ext cx="486204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latin typeface="Nunito Light" pitchFamily="2" charset="0"/>
              </a:rPr>
              <a:t>Резултати</a:t>
            </a:r>
            <a:endParaRPr dirty="0">
              <a:latin typeface="Nunito Light" pitchFamily="2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mk-MK" dirty="0">
                <a:solidFill>
                  <a:schemeClr val="dk2"/>
                </a:solidFill>
              </a:rPr>
              <a:t>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209827" y="3869000"/>
            <a:ext cx="5234601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1140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  <p:bldP spid="689" grpId="0" animBg="1"/>
      <p:bldP spid="690" grpId="0"/>
      <p:bldP spid="691" grpId="0" animBg="1"/>
      <p:bldP spid="6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50521B-F846-C817-3BB6-0D73AA5A8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25" y="1423474"/>
            <a:ext cx="2773680" cy="318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6A1B9-0A3E-DE81-393B-F044F15C2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858" y="1769866"/>
            <a:ext cx="2926080" cy="2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9A325-CF22-3814-3E02-B4D398D509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91" y="1580319"/>
            <a:ext cx="2918460" cy="302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5BB5C0-E698-F4FF-1140-5D3AB451F773}"/>
              </a:ext>
            </a:extLst>
          </p:cNvPr>
          <p:cNvSpPr txBox="1"/>
          <p:nvPr/>
        </p:nvSpPr>
        <p:spPr>
          <a:xfrm>
            <a:off x="436100" y="251805"/>
            <a:ext cx="6407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2800" b="1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</a:rPr>
              <a:t>Слики од кои што сакаме да се креира панорамска слика</a:t>
            </a:r>
            <a:endParaRPr lang="en-US" sz="2800" b="1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uni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67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9EA92F-E2D7-BBDE-12BE-9FEF7828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08168"/>
            <a:ext cx="3603674" cy="25649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508E8A-DDB7-D4B8-0C41-E103BE62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34" y="2770861"/>
            <a:ext cx="3751165" cy="22904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C773FF-9B61-D518-56D2-8399381B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7" y="2796810"/>
            <a:ext cx="4025485" cy="2238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93A2EA-7822-31DE-144E-FE76AAA814EE}"/>
              </a:ext>
            </a:extLst>
          </p:cNvPr>
          <p:cNvSpPr txBox="1"/>
          <p:nvPr/>
        </p:nvSpPr>
        <p:spPr>
          <a:xfrm>
            <a:off x="7443935" y="696352"/>
            <a:ext cx="1343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800" b="1" dirty="0">
                <a:ln w="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</a:rPr>
              <a:t>Излез</a:t>
            </a:r>
            <a:endParaRPr lang="en-US" sz="2800" b="1" dirty="0">
              <a:ln w="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uni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79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1;p47">
            <a:extLst>
              <a:ext uri="{FF2B5EF4-FFF2-40B4-BE49-F238E27FC236}">
                <a16:creationId xmlns:a16="http://schemas.microsoft.com/office/drawing/2014/main" id="{1CBE13A5-614E-EAEF-5990-5101E706B6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2375" y="1385667"/>
            <a:ext cx="6399249" cy="1721125"/>
          </a:xfrm>
          <a:prstGeom prst="rect">
            <a:avLst/>
          </a:prstGeom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Ви благодариме на вниманието!</a:t>
            </a:r>
            <a:endParaRPr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2AFCF-881E-F456-5A1A-0F6909D40AA9}"/>
              </a:ext>
            </a:extLst>
          </p:cNvPr>
          <p:cNvSpPr txBox="1"/>
          <p:nvPr/>
        </p:nvSpPr>
        <p:spPr>
          <a:xfrm>
            <a:off x="3115339" y="4265579"/>
            <a:ext cx="2913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Изработиле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:</a:t>
            </a:r>
          </a:p>
          <a:p>
            <a:pPr algn="ctr"/>
            <a:r>
              <a:rPr lang="mk-MK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Танкица Понова 211105</a:t>
            </a:r>
          </a:p>
          <a:p>
            <a:pPr algn="ctr"/>
            <a:r>
              <a:rPr lang="mk-MK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Ана Костадиновска 211006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58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4976099" y="326335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БИБЛИОТЕКИ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2572793" y="3287269"/>
            <a:ext cx="1753799" cy="662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КОРИСТЕНИ АЛГОРИТМИ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563866" y="3202840"/>
            <a:ext cx="154085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ВОВЕД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563866" y="26033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2592171" y="247731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3200" dirty="0">
                <a:latin typeface="Nunito Light" pitchFamily="2" charset="0"/>
              </a:rPr>
              <a:t>Содржина</a:t>
            </a:r>
            <a:endParaRPr sz="3200" dirty="0">
              <a:latin typeface="Nunito Light" pitchFamily="2" charset="0"/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5040908" y="256239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553246" y="1479254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2603431" y="1463305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5040908" y="1479254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cxnSpLocks/>
            <a:stCxn id="481" idx="1"/>
            <a:endCxn id="476" idx="1"/>
          </p:cNvCxnSpPr>
          <p:nvPr/>
        </p:nvCxnSpPr>
        <p:spPr>
          <a:xfrm rot="10800000" flipH="1" flipV="1">
            <a:off x="553246" y="1891304"/>
            <a:ext cx="10620" cy="1000974"/>
          </a:xfrm>
          <a:prstGeom prst="bentConnector3">
            <a:avLst>
              <a:gd name="adj1" fmla="val -215254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 rot="10800000" flipV="1">
            <a:off x="2592171" y="1875354"/>
            <a:ext cx="11260" cy="890861"/>
          </a:xfrm>
          <a:prstGeom prst="bentConnector3">
            <a:avLst>
              <a:gd name="adj1" fmla="val 21301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5040908" y="1891304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71;p27">
            <a:extLst>
              <a:ext uri="{FF2B5EF4-FFF2-40B4-BE49-F238E27FC236}">
                <a16:creationId xmlns:a16="http://schemas.microsoft.com/office/drawing/2014/main" id="{821C9E14-4C1D-B81E-51B5-CB1748F16FDD}"/>
              </a:ext>
            </a:extLst>
          </p:cNvPr>
          <p:cNvSpPr txBox="1">
            <a:spLocks/>
          </p:cNvSpPr>
          <p:nvPr/>
        </p:nvSpPr>
        <p:spPr>
          <a:xfrm>
            <a:off x="7526891" y="3247405"/>
            <a:ext cx="154085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mk-MK" dirty="0"/>
              <a:t>РЕЗУЛТАТИ</a:t>
            </a:r>
            <a:endParaRPr lang="en-US" dirty="0"/>
          </a:p>
        </p:txBody>
      </p:sp>
      <p:sp>
        <p:nvSpPr>
          <p:cNvPr id="14" name="Google Shape;480;p27">
            <a:extLst>
              <a:ext uri="{FF2B5EF4-FFF2-40B4-BE49-F238E27FC236}">
                <a16:creationId xmlns:a16="http://schemas.microsoft.com/office/drawing/2014/main" id="{FC06763D-D8A1-026E-8674-AE75C51A70E3}"/>
              </a:ext>
            </a:extLst>
          </p:cNvPr>
          <p:cNvSpPr txBox="1">
            <a:spLocks/>
          </p:cNvSpPr>
          <p:nvPr/>
        </p:nvSpPr>
        <p:spPr>
          <a:xfrm>
            <a:off x="7526891" y="254644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5" name="Google Shape;483;p27">
            <a:extLst>
              <a:ext uri="{FF2B5EF4-FFF2-40B4-BE49-F238E27FC236}">
                <a16:creationId xmlns:a16="http://schemas.microsoft.com/office/drawing/2014/main" id="{BB34FD95-0E3F-68BA-843D-C21CEE76C32A}"/>
              </a:ext>
            </a:extLst>
          </p:cNvPr>
          <p:cNvSpPr/>
          <p:nvPr/>
        </p:nvSpPr>
        <p:spPr>
          <a:xfrm>
            <a:off x="7526891" y="1463305"/>
            <a:ext cx="824100" cy="8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" name="Google Shape;486;p27">
            <a:extLst>
              <a:ext uri="{FF2B5EF4-FFF2-40B4-BE49-F238E27FC236}">
                <a16:creationId xmlns:a16="http://schemas.microsoft.com/office/drawing/2014/main" id="{BEE6853B-D295-7809-6846-43012994E5F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>
            <a:off x="7526891" y="1875355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" name="Google Shape;13764;p64">
            <a:extLst>
              <a:ext uri="{FF2B5EF4-FFF2-40B4-BE49-F238E27FC236}">
                <a16:creationId xmlns:a16="http://schemas.microsoft.com/office/drawing/2014/main" id="{1C1F4689-B3BB-BD5D-DE86-13E2170D7EDB}"/>
              </a:ext>
            </a:extLst>
          </p:cNvPr>
          <p:cNvGrpSpPr/>
          <p:nvPr/>
        </p:nvGrpSpPr>
        <p:grpSpPr>
          <a:xfrm>
            <a:off x="5104812" y="1698310"/>
            <a:ext cx="696291" cy="420745"/>
            <a:chOff x="7009649" y="1541981"/>
            <a:chExt cx="524940" cy="320655"/>
          </a:xfrm>
          <a:solidFill>
            <a:schemeClr val="bg2"/>
          </a:solidFill>
        </p:grpSpPr>
        <p:sp>
          <p:nvSpPr>
            <p:cNvPr id="30" name="Google Shape;13765;p64">
              <a:extLst>
                <a:ext uri="{FF2B5EF4-FFF2-40B4-BE49-F238E27FC236}">
                  <a16:creationId xmlns:a16="http://schemas.microsoft.com/office/drawing/2014/main" id="{17C2E2EC-25A9-38AF-BB9D-F8F88B54D0E8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66;p64">
              <a:extLst>
                <a:ext uri="{FF2B5EF4-FFF2-40B4-BE49-F238E27FC236}">
                  <a16:creationId xmlns:a16="http://schemas.microsoft.com/office/drawing/2014/main" id="{9F0A78A2-4560-033D-A90A-4DCC0302D498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3767;p64">
              <a:extLst>
                <a:ext uri="{FF2B5EF4-FFF2-40B4-BE49-F238E27FC236}">
                  <a16:creationId xmlns:a16="http://schemas.microsoft.com/office/drawing/2014/main" id="{56590EC3-3937-A727-838E-184344FDCD3C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3768;p64">
              <a:extLst>
                <a:ext uri="{FF2B5EF4-FFF2-40B4-BE49-F238E27FC236}">
                  <a16:creationId xmlns:a16="http://schemas.microsoft.com/office/drawing/2014/main" id="{33F27704-2883-A0CE-E3B1-418157189CD4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3769;p64">
              <a:extLst>
                <a:ext uri="{FF2B5EF4-FFF2-40B4-BE49-F238E27FC236}">
                  <a16:creationId xmlns:a16="http://schemas.microsoft.com/office/drawing/2014/main" id="{8A930E8C-A03C-C3A2-351B-39DEF31C3FF6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3770;p64">
              <a:extLst>
                <a:ext uri="{FF2B5EF4-FFF2-40B4-BE49-F238E27FC236}">
                  <a16:creationId xmlns:a16="http://schemas.microsoft.com/office/drawing/2014/main" id="{4F676BE9-FE45-25F2-E7FD-D7830057CFC9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3771;p64">
              <a:extLst>
                <a:ext uri="{FF2B5EF4-FFF2-40B4-BE49-F238E27FC236}">
                  <a16:creationId xmlns:a16="http://schemas.microsoft.com/office/drawing/2014/main" id="{E5673BEF-59A2-C79C-1C5D-6316409A0707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3772;p64">
              <a:extLst>
                <a:ext uri="{FF2B5EF4-FFF2-40B4-BE49-F238E27FC236}">
                  <a16:creationId xmlns:a16="http://schemas.microsoft.com/office/drawing/2014/main" id="{A0E74AEA-EAF1-2AA1-B6C4-F9A0DE1B7D3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10142;p58">
            <a:extLst>
              <a:ext uri="{FF2B5EF4-FFF2-40B4-BE49-F238E27FC236}">
                <a16:creationId xmlns:a16="http://schemas.microsoft.com/office/drawing/2014/main" id="{2418DCEE-2AF3-3402-111C-FFB051CD0C5C}"/>
              </a:ext>
            </a:extLst>
          </p:cNvPr>
          <p:cNvGrpSpPr/>
          <p:nvPr/>
        </p:nvGrpSpPr>
        <p:grpSpPr>
          <a:xfrm>
            <a:off x="2750576" y="1579343"/>
            <a:ext cx="534607" cy="580289"/>
            <a:chOff x="4149138" y="4121151"/>
            <a:chExt cx="344065" cy="368644"/>
          </a:xfrm>
          <a:solidFill>
            <a:schemeClr val="bg2"/>
          </a:solidFill>
        </p:grpSpPr>
        <p:sp>
          <p:nvSpPr>
            <p:cNvPr id="461" name="Google Shape;10143;p58">
              <a:extLst>
                <a:ext uri="{FF2B5EF4-FFF2-40B4-BE49-F238E27FC236}">
                  <a16:creationId xmlns:a16="http://schemas.microsoft.com/office/drawing/2014/main" id="{36422623-23B9-E5A3-0D0F-2A9465C51C49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0144;p58">
              <a:extLst>
                <a:ext uri="{FF2B5EF4-FFF2-40B4-BE49-F238E27FC236}">
                  <a16:creationId xmlns:a16="http://schemas.microsoft.com/office/drawing/2014/main" id="{9C55A488-FEF6-FC87-00D9-47503331D371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0145;p58">
              <a:extLst>
                <a:ext uri="{FF2B5EF4-FFF2-40B4-BE49-F238E27FC236}">
                  <a16:creationId xmlns:a16="http://schemas.microsoft.com/office/drawing/2014/main" id="{52D05127-CFF4-A67B-BC09-15B91CCFA1AA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0146;p58">
              <a:extLst>
                <a:ext uri="{FF2B5EF4-FFF2-40B4-BE49-F238E27FC236}">
                  <a16:creationId xmlns:a16="http://schemas.microsoft.com/office/drawing/2014/main" id="{AFED11C7-32A9-C325-8849-ADA07490CE96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0147;p58">
              <a:extLst>
                <a:ext uri="{FF2B5EF4-FFF2-40B4-BE49-F238E27FC236}">
                  <a16:creationId xmlns:a16="http://schemas.microsoft.com/office/drawing/2014/main" id="{E1F7E687-EED5-75FB-3B3F-2C7C50B1B0DD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0148;p58">
              <a:extLst>
                <a:ext uri="{FF2B5EF4-FFF2-40B4-BE49-F238E27FC236}">
                  <a16:creationId xmlns:a16="http://schemas.microsoft.com/office/drawing/2014/main" id="{4B9FC365-21E7-1FE8-662F-0801AEF78401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0149;p58">
              <a:extLst>
                <a:ext uri="{FF2B5EF4-FFF2-40B4-BE49-F238E27FC236}">
                  <a16:creationId xmlns:a16="http://schemas.microsoft.com/office/drawing/2014/main" id="{F3C173CD-0F1B-811E-3B1C-2C35207173A0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150;p58">
              <a:extLst>
                <a:ext uri="{FF2B5EF4-FFF2-40B4-BE49-F238E27FC236}">
                  <a16:creationId xmlns:a16="http://schemas.microsoft.com/office/drawing/2014/main" id="{7C32723A-F4A2-DF7E-BF6A-6D5E3ED33788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0151;p58">
              <a:extLst>
                <a:ext uri="{FF2B5EF4-FFF2-40B4-BE49-F238E27FC236}">
                  <a16:creationId xmlns:a16="http://schemas.microsoft.com/office/drawing/2014/main" id="{9EBAF78E-2E5A-5D1F-C19F-3394BB685818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152;p58">
              <a:extLst>
                <a:ext uri="{FF2B5EF4-FFF2-40B4-BE49-F238E27FC236}">
                  <a16:creationId xmlns:a16="http://schemas.microsoft.com/office/drawing/2014/main" id="{53D59467-3F48-D199-F858-F66DF9F1C527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153;p58">
              <a:extLst>
                <a:ext uri="{FF2B5EF4-FFF2-40B4-BE49-F238E27FC236}">
                  <a16:creationId xmlns:a16="http://schemas.microsoft.com/office/drawing/2014/main" id="{3BD74D7C-0CD7-D9BC-C3D7-FB8479F0AF9F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154;p58">
              <a:extLst>
                <a:ext uri="{FF2B5EF4-FFF2-40B4-BE49-F238E27FC236}">
                  <a16:creationId xmlns:a16="http://schemas.microsoft.com/office/drawing/2014/main" id="{1897945D-6344-84AF-1FF1-6CFF7C09063D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9887;p58">
            <a:extLst>
              <a:ext uri="{FF2B5EF4-FFF2-40B4-BE49-F238E27FC236}">
                <a16:creationId xmlns:a16="http://schemas.microsoft.com/office/drawing/2014/main" id="{36E62A0C-6B4F-998D-24BC-E4C3413AD60D}"/>
              </a:ext>
            </a:extLst>
          </p:cNvPr>
          <p:cNvGrpSpPr/>
          <p:nvPr/>
        </p:nvGrpSpPr>
        <p:grpSpPr>
          <a:xfrm>
            <a:off x="695305" y="1644504"/>
            <a:ext cx="526995" cy="524288"/>
            <a:chOff x="2497275" y="2744159"/>
            <a:chExt cx="370930" cy="370549"/>
          </a:xfrm>
          <a:solidFill>
            <a:schemeClr val="bg2"/>
          </a:solidFill>
        </p:grpSpPr>
        <p:sp>
          <p:nvSpPr>
            <p:cNvPr id="523" name="Google Shape;9888;p58">
              <a:extLst>
                <a:ext uri="{FF2B5EF4-FFF2-40B4-BE49-F238E27FC236}">
                  <a16:creationId xmlns:a16="http://schemas.microsoft.com/office/drawing/2014/main" id="{ADDB35B6-325E-00E6-5090-6185A891CDDD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9889;p58">
              <a:extLst>
                <a:ext uri="{FF2B5EF4-FFF2-40B4-BE49-F238E27FC236}">
                  <a16:creationId xmlns:a16="http://schemas.microsoft.com/office/drawing/2014/main" id="{11961EA7-F010-9504-15CA-5DE947257717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9890;p58">
              <a:extLst>
                <a:ext uri="{FF2B5EF4-FFF2-40B4-BE49-F238E27FC236}">
                  <a16:creationId xmlns:a16="http://schemas.microsoft.com/office/drawing/2014/main" id="{AD0B95EC-1FA3-5905-91D0-8DE447592EE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9891;p58">
              <a:extLst>
                <a:ext uri="{FF2B5EF4-FFF2-40B4-BE49-F238E27FC236}">
                  <a16:creationId xmlns:a16="http://schemas.microsoft.com/office/drawing/2014/main" id="{2F7B055A-C3C5-DCBC-992A-45D743CC3569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9892;p58">
              <a:extLst>
                <a:ext uri="{FF2B5EF4-FFF2-40B4-BE49-F238E27FC236}">
                  <a16:creationId xmlns:a16="http://schemas.microsoft.com/office/drawing/2014/main" id="{A2EFD7EC-4487-D909-6D5E-E14D8E3E1ECC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9893;p58">
              <a:extLst>
                <a:ext uri="{FF2B5EF4-FFF2-40B4-BE49-F238E27FC236}">
                  <a16:creationId xmlns:a16="http://schemas.microsoft.com/office/drawing/2014/main" id="{5D95DE49-FD60-1000-D7D0-E09C7255B1B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27"/>
          <p:cNvSpPr/>
          <p:nvPr/>
        </p:nvSpPr>
        <p:spPr>
          <a:xfrm>
            <a:off x="7650343" y="156982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50126" y="19924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latin typeface="Nunito Light" pitchFamily="2" charset="0"/>
              </a:rPr>
              <a:t>Вовед</a:t>
            </a:r>
            <a:endParaRPr dirty="0">
              <a:latin typeface="Nunito Light" pitchFamily="2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  <p:bldP spid="689" grpId="0" animBg="1"/>
      <p:bldP spid="690" grpId="0"/>
      <p:bldP spid="691" grpId="0" animBg="1"/>
      <p:bldP spid="6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155148" y="228756"/>
            <a:ext cx="6330057" cy="823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Креирањето на панорамски слики е техника во областа на компјутерската визија што им овозможува на корисниците да спојат повеќе слики за создавање на една панорамска слика. 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702" name="Google Shape;702;p33"/>
          <p:cNvSpPr/>
          <p:nvPr/>
        </p:nvSpPr>
        <p:spPr>
          <a:xfrm>
            <a:off x="7499984" y="94938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0" y="450430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190590" y="486212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utoShape 2" descr="Best photo stitching software to beginners">
            <a:extLst>
              <a:ext uri="{FF2B5EF4-FFF2-40B4-BE49-F238E27FC236}">
                <a16:creationId xmlns:a16="http://schemas.microsoft.com/office/drawing/2014/main" id="{FA6DCC5E-8F3D-0106-08C2-784C23ECB5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8792" y="2271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Best photo stitching software to beginners">
            <a:extLst>
              <a:ext uri="{FF2B5EF4-FFF2-40B4-BE49-F238E27FC236}">
                <a16:creationId xmlns:a16="http://schemas.microsoft.com/office/drawing/2014/main" id="{4E55FE46-21CC-7458-75DD-115F9D6F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92" y="1465149"/>
            <a:ext cx="3415592" cy="3096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DC5A2-470B-457B-2852-86FA11BEA863}"/>
              </a:ext>
            </a:extLst>
          </p:cNvPr>
          <p:cNvSpPr txBox="1"/>
          <p:nvPr/>
        </p:nvSpPr>
        <p:spPr>
          <a:xfrm>
            <a:off x="5536018" y="1964754"/>
            <a:ext cx="29868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Во </a:t>
            </a:r>
            <a:r>
              <a:rPr lang="ru-RU" sz="1600" dirty="0">
                <a:solidFill>
                  <a:schemeClr val="tx2"/>
                </a:solidFill>
                <a:latin typeface="Nunito Light" pitchFamily="2" charset="0"/>
              </a:rPr>
              <a:t>панорамското спојување</a:t>
            </a:r>
            <a:r>
              <a:rPr lang="ru-RU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, комплетот на слики треба да има логична количина на преклопување за да надвладее над деформација на објектот и мора да содржи доволно мерливи карактеристики</a:t>
            </a:r>
            <a:r>
              <a:rPr lang="ru-RU" sz="1600" dirty="0">
                <a:solidFill>
                  <a:schemeClr val="tx2"/>
                </a:solidFill>
                <a:latin typeface="Nunito Light" pitchFamily="2" charset="0"/>
              </a:rPr>
              <a:t>. </a:t>
            </a:r>
            <a:endParaRPr lang="en-US" sz="1600" dirty="0">
              <a:solidFill>
                <a:schemeClr val="tx2"/>
              </a:solidFill>
              <a:latin typeface="Nunito Light" pitchFamily="2" charset="0"/>
            </a:endParaRPr>
          </a:p>
        </p:txBody>
      </p:sp>
      <p:grpSp>
        <p:nvGrpSpPr>
          <p:cNvPr id="7" name="Google Shape;508;p28">
            <a:extLst>
              <a:ext uri="{FF2B5EF4-FFF2-40B4-BE49-F238E27FC236}">
                <a16:creationId xmlns:a16="http://schemas.microsoft.com/office/drawing/2014/main" id="{570B064B-191B-C7AB-7476-6B853FA420DE}"/>
              </a:ext>
            </a:extLst>
          </p:cNvPr>
          <p:cNvGrpSpPr/>
          <p:nvPr/>
        </p:nvGrpSpPr>
        <p:grpSpPr>
          <a:xfrm>
            <a:off x="556030" y="1189753"/>
            <a:ext cx="4448362" cy="3657957"/>
            <a:chOff x="2501950" y="1507050"/>
            <a:chExt cx="2392350" cy="2696525"/>
          </a:xfrm>
        </p:grpSpPr>
        <p:sp>
          <p:nvSpPr>
            <p:cNvPr id="8" name="Google Shape;509;p28">
              <a:extLst>
                <a:ext uri="{FF2B5EF4-FFF2-40B4-BE49-F238E27FC236}">
                  <a16:creationId xmlns:a16="http://schemas.microsoft.com/office/drawing/2014/main" id="{0C0C26FF-0702-F320-FC3A-4FAB9DC3D3AA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0;p28">
              <a:extLst>
                <a:ext uri="{FF2B5EF4-FFF2-40B4-BE49-F238E27FC236}">
                  <a16:creationId xmlns:a16="http://schemas.microsoft.com/office/drawing/2014/main" id="{04702A6E-919E-2728-4162-DD4BC8954116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1;p28">
              <a:extLst>
                <a:ext uri="{FF2B5EF4-FFF2-40B4-BE49-F238E27FC236}">
                  <a16:creationId xmlns:a16="http://schemas.microsoft.com/office/drawing/2014/main" id="{6606BB29-7677-378B-629C-01116791B213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2;p28">
              <a:extLst>
                <a:ext uri="{FF2B5EF4-FFF2-40B4-BE49-F238E27FC236}">
                  <a16:creationId xmlns:a16="http://schemas.microsoft.com/office/drawing/2014/main" id="{7B1A97A6-5046-7C16-EB26-524384ECFDC8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3;p28">
              <a:extLst>
                <a:ext uri="{FF2B5EF4-FFF2-40B4-BE49-F238E27FC236}">
                  <a16:creationId xmlns:a16="http://schemas.microsoft.com/office/drawing/2014/main" id="{75544ABD-B6E8-DC2D-FAAA-3001E61CF3AE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4;p28">
              <a:extLst>
                <a:ext uri="{FF2B5EF4-FFF2-40B4-BE49-F238E27FC236}">
                  <a16:creationId xmlns:a16="http://schemas.microsoft.com/office/drawing/2014/main" id="{DB9A5784-C916-AF3A-791A-D3A2A3411D34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5;p28">
              <a:extLst>
                <a:ext uri="{FF2B5EF4-FFF2-40B4-BE49-F238E27FC236}">
                  <a16:creationId xmlns:a16="http://schemas.microsoft.com/office/drawing/2014/main" id="{C4151C5B-B9C6-192A-672F-B8D75F7018DA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6;p28">
              <a:extLst>
                <a:ext uri="{FF2B5EF4-FFF2-40B4-BE49-F238E27FC236}">
                  <a16:creationId xmlns:a16="http://schemas.microsoft.com/office/drawing/2014/main" id="{56BA1560-35D8-BA55-930D-ACE645E5A2EA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7;p28">
              <a:extLst>
                <a:ext uri="{FF2B5EF4-FFF2-40B4-BE49-F238E27FC236}">
                  <a16:creationId xmlns:a16="http://schemas.microsoft.com/office/drawing/2014/main" id="{074D6CB7-E226-C357-DB1E-7DCB6A735A8A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8;p28">
              <a:extLst>
                <a:ext uri="{FF2B5EF4-FFF2-40B4-BE49-F238E27FC236}">
                  <a16:creationId xmlns:a16="http://schemas.microsoft.com/office/drawing/2014/main" id="{A0C28CF0-6047-5698-43AA-249F6CE1FFB9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9;p28">
              <a:extLst>
                <a:ext uri="{FF2B5EF4-FFF2-40B4-BE49-F238E27FC236}">
                  <a16:creationId xmlns:a16="http://schemas.microsoft.com/office/drawing/2014/main" id="{4BCD4E46-BB0E-1F1C-7239-06BF80A30E1F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0;p28">
              <a:extLst>
                <a:ext uri="{FF2B5EF4-FFF2-40B4-BE49-F238E27FC236}">
                  <a16:creationId xmlns:a16="http://schemas.microsoft.com/office/drawing/2014/main" id="{90EFE822-0577-3385-4B41-C7535A2DF202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1;p28">
              <a:extLst>
                <a:ext uri="{FF2B5EF4-FFF2-40B4-BE49-F238E27FC236}">
                  <a16:creationId xmlns:a16="http://schemas.microsoft.com/office/drawing/2014/main" id="{D707D653-C983-9C34-E640-3A6EA1F9F346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2;p28">
              <a:extLst>
                <a:ext uri="{FF2B5EF4-FFF2-40B4-BE49-F238E27FC236}">
                  <a16:creationId xmlns:a16="http://schemas.microsoft.com/office/drawing/2014/main" id="{95D967C4-91D7-FEA0-865F-437603609074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;p28">
              <a:extLst>
                <a:ext uri="{FF2B5EF4-FFF2-40B4-BE49-F238E27FC236}">
                  <a16:creationId xmlns:a16="http://schemas.microsoft.com/office/drawing/2014/main" id="{98BADD64-4978-4B9E-A212-D02F8F83812B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4;p28">
              <a:extLst>
                <a:ext uri="{FF2B5EF4-FFF2-40B4-BE49-F238E27FC236}">
                  <a16:creationId xmlns:a16="http://schemas.microsoft.com/office/drawing/2014/main" id="{AD9D4C46-5241-902E-4E27-8AE81C713396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5;p28">
              <a:extLst>
                <a:ext uri="{FF2B5EF4-FFF2-40B4-BE49-F238E27FC236}">
                  <a16:creationId xmlns:a16="http://schemas.microsoft.com/office/drawing/2014/main" id="{66E324AE-E830-BB0B-FEBA-2B1028CA13EF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6;p28">
              <a:extLst>
                <a:ext uri="{FF2B5EF4-FFF2-40B4-BE49-F238E27FC236}">
                  <a16:creationId xmlns:a16="http://schemas.microsoft.com/office/drawing/2014/main" id="{30A8932E-0795-2E95-0682-8F466AB9D0D4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7;p28">
              <a:extLst>
                <a:ext uri="{FF2B5EF4-FFF2-40B4-BE49-F238E27FC236}">
                  <a16:creationId xmlns:a16="http://schemas.microsoft.com/office/drawing/2014/main" id="{24E1786C-F965-12B4-666B-89D020C006FD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236301" y="2411125"/>
            <a:ext cx="4275299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latin typeface="Nunito Light" pitchFamily="2" charset="0"/>
              </a:rPr>
              <a:t>Користени алгоритми</a:t>
            </a:r>
            <a:endParaRPr dirty="0">
              <a:latin typeface="Nunito Light" pitchFamily="2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mk-MK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6707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  <p:bldP spid="689" grpId="0" animBg="1"/>
      <p:bldP spid="690" grpId="0"/>
      <p:bldP spid="691" grpId="0" animBg="1"/>
      <p:bldP spid="6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131731" y="1384274"/>
            <a:ext cx="7371740" cy="175267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265385" y="1492548"/>
            <a:ext cx="7097254" cy="14751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2511083" y="3136952"/>
            <a:ext cx="1503661" cy="2006548"/>
            <a:chOff x="4882900" y="-64350"/>
            <a:chExt cx="2493750" cy="2922299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4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799" y="-64350"/>
              <a:ext cx="1082976" cy="2914920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88;p38">
            <a:extLst>
              <a:ext uri="{FF2B5EF4-FFF2-40B4-BE49-F238E27FC236}">
                <a16:creationId xmlns:a16="http://schemas.microsoft.com/office/drawing/2014/main" id="{B2EC02B7-3DF8-8C25-FF2B-1F9A9E0CB08E}"/>
              </a:ext>
            </a:extLst>
          </p:cNvPr>
          <p:cNvSpPr txBox="1">
            <a:spLocks/>
          </p:cNvSpPr>
          <p:nvPr/>
        </p:nvSpPr>
        <p:spPr>
          <a:xfrm>
            <a:off x="106155" y="255423"/>
            <a:ext cx="6943650" cy="105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</a:rPr>
              <a:t>SIFT (Scale Invariant Feature Transform) </a:t>
            </a:r>
            <a:r>
              <a:rPr lang="mk-MK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</a:rPr>
              <a:t>алгоритам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57839-2ED5-3A3B-C9E3-AC388229435C}"/>
              </a:ext>
            </a:extLst>
          </p:cNvPr>
          <p:cNvSpPr txBox="1"/>
          <p:nvPr/>
        </p:nvSpPr>
        <p:spPr>
          <a:xfrm>
            <a:off x="365023" y="1544419"/>
            <a:ext cx="7068032" cy="1405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mk-MK" sz="1600" kern="1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SIFT алгоритмот е техника на компјутерска визија што се користи за откривање и опис на карактеристики. SIFT работи на тој начин што ги идентификува клучните точки врз основа на нивните екстремни локални интензитети и ги пресметува дескрипторите што ги доловуваат информациите за локалната слика околу тие клучни точки. </a:t>
            </a:r>
            <a:endParaRPr lang="en-US" kern="1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Nunito Ligh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40;p44">
            <a:extLst>
              <a:ext uri="{FF2B5EF4-FFF2-40B4-BE49-F238E27FC236}">
                <a16:creationId xmlns:a16="http://schemas.microsoft.com/office/drawing/2014/main" id="{1E6439C2-9460-23A3-06C1-9D25D02F2DA4}"/>
              </a:ext>
            </a:extLst>
          </p:cNvPr>
          <p:cNvSpPr/>
          <p:nvPr/>
        </p:nvSpPr>
        <p:spPr>
          <a:xfrm>
            <a:off x="4916454" y="3325628"/>
            <a:ext cx="3925232" cy="156244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41;p44">
            <a:extLst>
              <a:ext uri="{FF2B5EF4-FFF2-40B4-BE49-F238E27FC236}">
                <a16:creationId xmlns:a16="http://schemas.microsoft.com/office/drawing/2014/main" id="{E1E29C44-3954-4C48-F0DF-3DF960DFBAF6}"/>
              </a:ext>
            </a:extLst>
          </p:cNvPr>
          <p:cNvSpPr/>
          <p:nvPr/>
        </p:nvSpPr>
        <p:spPr>
          <a:xfrm>
            <a:off x="5004836" y="3396009"/>
            <a:ext cx="3785783" cy="14290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244;p44">
            <a:extLst>
              <a:ext uri="{FF2B5EF4-FFF2-40B4-BE49-F238E27FC236}">
                <a16:creationId xmlns:a16="http://schemas.microsoft.com/office/drawing/2014/main" id="{376B1401-B2DC-E574-446B-2C8DFC6789A6}"/>
              </a:ext>
            </a:extLst>
          </p:cNvPr>
          <p:cNvGrpSpPr/>
          <p:nvPr/>
        </p:nvGrpSpPr>
        <p:grpSpPr>
          <a:xfrm>
            <a:off x="6698512" y="4895608"/>
            <a:ext cx="1355285" cy="466352"/>
            <a:chOff x="4882900" y="-64350"/>
            <a:chExt cx="2493750" cy="2922300"/>
          </a:xfrm>
        </p:grpSpPr>
        <p:sp>
          <p:nvSpPr>
            <p:cNvPr id="10" name="Google Shape;1245;p44">
              <a:extLst>
                <a:ext uri="{FF2B5EF4-FFF2-40B4-BE49-F238E27FC236}">
                  <a16:creationId xmlns:a16="http://schemas.microsoft.com/office/drawing/2014/main" id="{21F2571E-B4A7-8611-4A87-D28CE75EF8E0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6;p44">
              <a:extLst>
                <a:ext uri="{FF2B5EF4-FFF2-40B4-BE49-F238E27FC236}">
                  <a16:creationId xmlns:a16="http://schemas.microsoft.com/office/drawing/2014/main" id="{E27EB3AF-6675-9BB7-8CE6-14BB73796482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7;p44">
              <a:extLst>
                <a:ext uri="{FF2B5EF4-FFF2-40B4-BE49-F238E27FC236}">
                  <a16:creationId xmlns:a16="http://schemas.microsoft.com/office/drawing/2014/main" id="{D7924444-75BC-28C2-E58E-78162DBFD4E0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8;p44">
              <a:extLst>
                <a:ext uri="{FF2B5EF4-FFF2-40B4-BE49-F238E27FC236}">
                  <a16:creationId xmlns:a16="http://schemas.microsoft.com/office/drawing/2014/main" id="{E67BEF1B-964A-348B-F32C-2DDC1CAC365E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9;p44">
              <a:extLst>
                <a:ext uri="{FF2B5EF4-FFF2-40B4-BE49-F238E27FC236}">
                  <a16:creationId xmlns:a16="http://schemas.microsoft.com/office/drawing/2014/main" id="{025CB7E8-C4D9-4045-7ED4-BDBEFE61BEE4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9EF4A7-137F-41A8-A3FB-582786B18315}"/>
              </a:ext>
            </a:extLst>
          </p:cNvPr>
          <p:cNvSpPr txBox="1"/>
          <p:nvPr/>
        </p:nvSpPr>
        <p:spPr>
          <a:xfrm>
            <a:off x="4953769" y="3570385"/>
            <a:ext cx="3742277" cy="11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600" kern="1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SIFT алгоритмот помага да се лоцираат локалните карактеристики на сликата, вообичаено познати како „клучни точки“ на сликата.</a:t>
            </a:r>
            <a:endParaRPr lang="en-US" kern="1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Nunito Ligh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C5087-FE4E-A4A3-D6B6-D33A5C5E9161}"/>
              </a:ext>
            </a:extLst>
          </p:cNvPr>
          <p:cNvSpPr txBox="1"/>
          <p:nvPr/>
        </p:nvSpPr>
        <p:spPr>
          <a:xfrm>
            <a:off x="726830" y="4671131"/>
            <a:ext cx="153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cv2.SIFT_create()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1AF5D-F02A-2B15-4094-79AA3A28CB3E}"/>
              </a:ext>
            </a:extLst>
          </p:cNvPr>
          <p:cNvSpPr txBox="1"/>
          <p:nvPr/>
        </p:nvSpPr>
        <p:spPr>
          <a:xfrm>
            <a:off x="477092" y="4319913"/>
            <a:ext cx="2357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dirty="0">
                <a:solidFill>
                  <a:schemeClr val="bg1"/>
                </a:solidFill>
                <a:latin typeface="Nunito Light" pitchFamily="2" charset="0"/>
                <a:ea typeface="Calibri" panose="020F0502020204030204" pitchFamily="34" charset="0"/>
              </a:rPr>
              <a:t>Креирање на </a:t>
            </a:r>
            <a:r>
              <a:rPr lang="en-US" dirty="0">
                <a:solidFill>
                  <a:schemeClr val="bg1"/>
                </a:solidFill>
                <a:latin typeface="Nunito Light" pitchFamily="2" charset="0"/>
                <a:ea typeface="Calibri" panose="020F0502020204030204" pitchFamily="34" charset="0"/>
              </a:rPr>
              <a:t>SIFT </a:t>
            </a:r>
            <a:r>
              <a:rPr lang="mk-MK" dirty="0">
                <a:solidFill>
                  <a:schemeClr val="bg1"/>
                </a:solidFill>
                <a:latin typeface="Nunito Light" pitchFamily="2" charset="0"/>
                <a:ea typeface="Calibri" panose="020F0502020204030204" pitchFamily="34" charset="0"/>
              </a:rPr>
              <a:t>објект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:</a:t>
            </a:r>
            <a:r>
              <a:rPr lang="mk-MK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Nunito Ligh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0" animBg="1"/>
      <p:bldP spid="1241" grpId="0" animBg="1"/>
      <p:bldP spid="6" grpId="0"/>
      <p:bldP spid="7" grpId="0" animBg="1"/>
      <p:bldP spid="8" grpId="0" animBg="1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17500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40074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522507" y="1701183"/>
            <a:ext cx="2073909" cy="687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Nunito Light" pitchFamily="2" charset="0"/>
              </a:rPr>
              <a:t>За да се увериме дека карактеристиките се независни од скалата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688" y="3535828"/>
            <a:ext cx="1881300" cy="1000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Nunito Light" pitchFamily="2" charset="0"/>
              </a:rPr>
              <a:t>Доделување уникатен отпечаток на секоја клучна точка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442299" y="3464174"/>
            <a:ext cx="2291062" cy="981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>
                <a:latin typeface="Nunito Light" pitchFamily="2" charset="0"/>
              </a:rPr>
              <a:t>Идентификување на соодветни карактеристики или клучни точки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1245" y="1398410"/>
            <a:ext cx="2109900" cy="992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Nunito Light" pitchFamily="2" charset="0"/>
              </a:rPr>
              <a:t>Проверка дали клучните точки се непроменливи при ротација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618813" y="3388810"/>
            <a:ext cx="1881295" cy="791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Конструирање на простор за скала</a:t>
            </a:r>
            <a:endParaRPr lang="en-US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679806" y="1565647"/>
            <a:ext cx="1816064" cy="1063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dirty="0">
                <a:solidFill>
                  <a:schemeClr val="accent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Локализација на клучните точки</a:t>
            </a:r>
            <a:endParaRPr sz="2400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746714" y="3214028"/>
            <a:ext cx="1738963" cy="928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Задача за ориентација</a:t>
            </a:r>
            <a:endParaRPr lang="en-US" sz="1800" dirty="0">
              <a:solidFill>
                <a:schemeClr val="accent3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797346" y="1621848"/>
            <a:ext cx="1739311" cy="936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accent4"/>
                </a:solidFill>
                <a:latin typeface="Bahnschrift SemiBold" panose="020B0502040204020203" pitchFamily="34" charset="0"/>
              </a:rPr>
              <a:t>Дескриптор на клучна точка</a:t>
            </a:r>
            <a:endParaRPr lang="en-US" sz="2400" dirty="0">
              <a:solidFill>
                <a:schemeClr val="accent4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0B9B2-ABF5-4F20-BF0E-E7C07EA22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741" y="323818"/>
            <a:ext cx="6731817" cy="559492"/>
          </a:xfrm>
        </p:spPr>
        <p:txBody>
          <a:bodyPr/>
          <a:lstStyle/>
          <a:p>
            <a:r>
              <a:rPr lang="mk-MK" sz="2400" dirty="0">
                <a:latin typeface="Nunito Light" pitchFamily="2" charset="0"/>
              </a:rPr>
              <a:t>Ц</a:t>
            </a:r>
            <a:r>
              <a:rPr lang="ru-RU" sz="2400" dirty="0">
                <a:latin typeface="Nunito Light" pitchFamily="2" charset="0"/>
              </a:rPr>
              <a:t>елиот процес може да се подели на 4 дела</a:t>
            </a:r>
            <a:r>
              <a:rPr lang="en-US" sz="2400" dirty="0">
                <a:latin typeface="Bahnschrift Light" panose="020B0502040204020203" pitchFamily="34" charset="0"/>
              </a:rPr>
              <a:t>:</a:t>
            </a:r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6F92B6A4-C19C-4189-C23E-D2C96B0A3761}"/>
              </a:ext>
            </a:extLst>
          </p:cNvPr>
          <p:cNvSpPr/>
          <p:nvPr/>
        </p:nvSpPr>
        <p:spPr>
          <a:xfrm>
            <a:off x="224816" y="5452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" grpId="0" build="p"/>
      <p:bldP spid="1105" grpId="0" build="p"/>
      <p:bldP spid="1107" grpId="0" build="p"/>
      <p:bldP spid="1110" grpId="0"/>
      <p:bldP spid="1111" grpId="0"/>
      <p:bldP spid="1112" grpId="0"/>
      <p:bldP spid="11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396460-B6A0-21E3-E7CF-017752D0D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997" y="267067"/>
            <a:ext cx="6372818" cy="1470074"/>
          </a:xfrm>
        </p:spPr>
        <p:txBody>
          <a:bodyPr/>
          <a:lstStyle/>
          <a:p>
            <a:br>
              <a:rPr lang="en-US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br>
              <a:rPr lang="en-US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br>
              <a:rPr lang="en-US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br>
              <a:rPr lang="en-US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r>
              <a:rPr lang="en-US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                                                                   </a:t>
            </a:r>
            <a:r>
              <a:rPr lang="mk-MK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Сподерба на </a:t>
            </a:r>
            <a:r>
              <a:rPr lang="en-US" sz="3200" b="1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SIFT</a:t>
            </a:r>
            <a:r>
              <a:rPr lang="en-US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 </a:t>
            </a:r>
            <a:r>
              <a:rPr lang="mk-MK" sz="32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алгоритмот со останати алгоритми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6CA81-8F76-53CB-A174-16DCD87B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5" y="1575360"/>
            <a:ext cx="3800475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1BEF4-1906-35FF-3DCF-ED21BF0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11" y="1537193"/>
            <a:ext cx="3840480" cy="991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D0655-D767-CA46-DAE4-D91DEC6E2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2" y="3274100"/>
            <a:ext cx="3817620" cy="937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58951-2FAA-9858-BA41-CA169DFA5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195" y="3274100"/>
            <a:ext cx="3825240" cy="1238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E0D33A-5AA4-9B33-9E41-5EDD331CE409}"/>
              </a:ext>
            </a:extLst>
          </p:cNvPr>
          <p:cNvSpPr txBox="1"/>
          <p:nvPr/>
        </p:nvSpPr>
        <p:spPr>
          <a:xfrm>
            <a:off x="238997" y="2583769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1. Резултати од споредување на сликите со </a:t>
            </a:r>
            <a:r>
              <a:rPr lang="en-US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           </a:t>
            </a:r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различен интензитет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24ECF-2102-4353-8574-7F9C560951B5}"/>
              </a:ext>
            </a:extLst>
          </p:cNvPr>
          <p:cNvSpPr txBox="1"/>
          <p:nvPr/>
        </p:nvSpPr>
        <p:spPr>
          <a:xfrm>
            <a:off x="4593687" y="2559342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2. Резултати од споредување на сликата со нејзината ротирана слика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EE17F-F087-60EB-5AC0-D5F06657C5CF}"/>
              </a:ext>
            </a:extLst>
          </p:cNvPr>
          <p:cNvSpPr txBox="1"/>
          <p:nvPr/>
        </p:nvSpPr>
        <p:spPr>
          <a:xfrm>
            <a:off x="297690" y="4211995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3. Стапка на совпаѓање наспроти аголот на ротација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C6C39-2525-8DF5-3D7E-E60BE6665388}"/>
              </a:ext>
            </a:extLst>
          </p:cNvPr>
          <p:cNvSpPr txBox="1"/>
          <p:nvPr/>
        </p:nvSpPr>
        <p:spPr>
          <a:xfrm>
            <a:off x="4572000" y="4512350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4. Резултати од споредување на сликата со нејзината намалена слика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91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5E7FE-6FEC-A02C-5E5B-9C0036BA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4" y="854638"/>
            <a:ext cx="3825240" cy="1111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3E459-5B51-1F4F-2E01-4CCEBB35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32" y="892774"/>
            <a:ext cx="3885565" cy="1047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07775-9669-A2A5-8F69-433DF075B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24" y="2708059"/>
            <a:ext cx="3863340" cy="1254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1A22F-5200-BEA0-207A-6D21D1B9E561}"/>
              </a:ext>
            </a:extLst>
          </p:cNvPr>
          <p:cNvSpPr txBox="1"/>
          <p:nvPr/>
        </p:nvSpPr>
        <p:spPr>
          <a:xfrm>
            <a:off x="238996" y="1930535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5. Резултати од споредување на сликата со нејзината “sheared” слика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981AE-81C4-D392-C246-9DA557EC900C}"/>
              </a:ext>
            </a:extLst>
          </p:cNvPr>
          <p:cNvSpPr txBox="1"/>
          <p:nvPr/>
        </p:nvSpPr>
        <p:spPr>
          <a:xfrm>
            <a:off x="4853466" y="1930535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6. Резултати од споредување на сликата со сликата со искривено “fish eye”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9818D-25B5-C75C-1847-3F8EA04C4E9E}"/>
              </a:ext>
            </a:extLst>
          </p:cNvPr>
          <p:cNvSpPr txBox="1"/>
          <p:nvPr/>
        </p:nvSpPr>
        <p:spPr>
          <a:xfrm>
            <a:off x="163969" y="3962184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7. Резултати од совпаѓање на сликата со додавање 30 % бучава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BADD6-2D5D-75EA-32E9-6082D6393222}"/>
              </a:ext>
            </a:extLst>
          </p:cNvPr>
          <p:cNvSpPr txBox="1"/>
          <p:nvPr/>
        </p:nvSpPr>
        <p:spPr>
          <a:xfrm>
            <a:off x="5050527" y="3111491"/>
            <a:ext cx="3771470" cy="1569660"/>
          </a:xfrm>
          <a:prstGeom prst="rect">
            <a:avLst/>
          </a:prstGeom>
          <a:noFill/>
          <a:ln w="19050">
            <a:solidFill>
              <a:schemeClr val="tx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Од овие истражувања може да се согледа дека ORB е најбрзиот алгоритам, но SIFT се извршува најдобро во повеќето сценарија.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 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B1AAB-11C1-4DD4-21E9-4CF568722BB6}"/>
              </a:ext>
            </a:extLst>
          </p:cNvPr>
          <p:cNvSpPr txBox="1"/>
          <p:nvPr/>
        </p:nvSpPr>
        <p:spPr>
          <a:xfrm>
            <a:off x="4853466" y="2977650"/>
            <a:ext cx="3833332" cy="157513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0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607</Words>
  <Application>Microsoft Office PowerPoint</Application>
  <PresentationFormat>On-screen Show (16:9)</PresentationFormat>
  <Paragraphs>81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Fira Sans Condensed Medium</vt:lpstr>
      <vt:lpstr>Advent Pro SemiBold</vt:lpstr>
      <vt:lpstr>Bahnschrift SemiBold</vt:lpstr>
      <vt:lpstr>Nunito Light</vt:lpstr>
      <vt:lpstr>Bahnschrift Light</vt:lpstr>
      <vt:lpstr>Wingdings</vt:lpstr>
      <vt:lpstr>Fira Sans Extra Condensed Medium</vt:lpstr>
      <vt:lpstr>Times New Roman</vt:lpstr>
      <vt:lpstr>Arial</vt:lpstr>
      <vt:lpstr>Maven Pro</vt:lpstr>
      <vt:lpstr>Share Tech</vt:lpstr>
      <vt:lpstr>Data Science Consulting by Slidesgo</vt:lpstr>
      <vt:lpstr>Креирање на панорамски слики од повеќе слики</vt:lpstr>
      <vt:lpstr>БИБЛИОТЕКИ</vt:lpstr>
      <vt:lpstr>Вовед</vt:lpstr>
      <vt:lpstr>PowerPoint Presentation</vt:lpstr>
      <vt:lpstr>Користени алгоритми</vt:lpstr>
      <vt:lpstr>PowerPoint Presentation</vt:lpstr>
      <vt:lpstr>Конструирање на простор за скала</vt:lpstr>
      <vt:lpstr>                                                                       Сподерба на SIFT алгоритмот со останати алгоритми </vt:lpstr>
      <vt:lpstr>PowerPoint Presentation</vt:lpstr>
      <vt:lpstr>Brute – Force Matcher</vt:lpstr>
      <vt:lpstr>Библиотеки</vt:lpstr>
      <vt:lpstr>OpenCV – cv2</vt:lpstr>
      <vt:lpstr>Резултати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 за креирање на панорамски слики од повеќе слики</dc:title>
  <dc:creator>Laptop</dc:creator>
  <cp:lastModifiedBy>Laptop</cp:lastModifiedBy>
  <cp:revision>24</cp:revision>
  <dcterms:modified xsi:type="dcterms:W3CDTF">2023-06-18T18:18:50Z</dcterms:modified>
</cp:coreProperties>
</file>